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howSpecialPlsOnTitleSld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9" r:id="rId2"/>
    <p:sldId id="279" r:id="rId3"/>
    <p:sldId id="268" r:id="rId4"/>
    <p:sldId id="275" r:id="rId5"/>
    <p:sldId id="270" r:id="rId6"/>
    <p:sldId id="258" r:id="rId7"/>
    <p:sldId id="269" r:id="rId8"/>
    <p:sldId id="276" r:id="rId9"/>
    <p:sldId id="277" r:id="rId10"/>
    <p:sldId id="273" r:id="rId11"/>
    <p:sldId id="274" r:id="rId12"/>
    <p:sldId id="271" r:id="rId13"/>
    <p:sldId id="272" r:id="rId14"/>
    <p:sldId id="280" r:id="rId15"/>
    <p:sldId id="281" r:id="rId16"/>
    <p:sldId id="261" r:id="rId17"/>
  </p:sldIdLst>
  <p:sldSz cx="12190413" cy="6859588"/>
  <p:notesSz cx="7010400" cy="9296400"/>
  <p:defaultTextStyle>
    <a:defPPr>
      <a:defRPr lang="en-US"/>
    </a:defPPr>
    <a:lvl1pPr marL="0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44251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88502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632753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177004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721254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265505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809756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354007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A1F46"/>
    <a:srgbClr val="82428D"/>
    <a:srgbClr val="EB89A3"/>
    <a:srgbClr val="B8AB97"/>
    <a:srgbClr val="A98A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0" autoAdjust="0"/>
  </p:normalViewPr>
  <p:slideViewPr>
    <p:cSldViewPr>
      <p:cViewPr>
        <p:scale>
          <a:sx n="90" d="100"/>
          <a:sy n="90" d="100"/>
        </p:scale>
        <p:origin x="-1146" y="-150"/>
      </p:cViewPr>
      <p:guideLst>
        <p:guide orient="horz" pos="2161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815B011-3C41-4D09-82E6-74AB713397C4}" type="datetimeFigureOut">
              <a:rPr lang="en-US" smtClean="0"/>
              <a:t>8/16/2019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DBCD8EF-C009-49A9-A0DB-1BB8A5139B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729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331454B-2B34-4B6B-9F21-83B79D6C5504}" type="datetimeFigureOut">
              <a:rPr lang="en-IE" smtClean="0"/>
              <a:t>16/08/2019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696913"/>
            <a:ext cx="6194425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802C663-E0EB-4714-8209-31587A85A502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781107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02C663-E0EB-4714-8209-31587A85A502}" type="slidenum">
              <a:rPr lang="en-IE" smtClean="0"/>
              <a:t>2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630637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02C663-E0EB-4714-8209-31587A85A502}" type="slidenum">
              <a:rPr lang="en-IE" smtClean="0"/>
              <a:t>7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590625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3734594"/>
            <a:ext cx="12190413" cy="2650476"/>
          </a:xfrm>
          <a:prstGeom prst="rect">
            <a:avLst/>
          </a:prstGeom>
          <a:solidFill>
            <a:srgbClr val="B8AB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04006" y="4572794"/>
            <a:ext cx="7772400" cy="838200"/>
          </a:xfrm>
        </p:spPr>
        <p:txBody>
          <a:bodyPr>
            <a:normAutofit/>
          </a:bodyPr>
          <a:lstStyle>
            <a:lvl1pPr marL="0" indent="0" algn="l">
              <a:buNone/>
              <a:defRPr sz="32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5442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5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7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70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2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5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97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40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Presentation Title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858347" y="6477794"/>
            <a:ext cx="2844430" cy="36521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006" y="305594"/>
            <a:ext cx="1143000" cy="12382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0562" y="402558"/>
            <a:ext cx="1478452" cy="1224000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6477794"/>
            <a:ext cx="12190413" cy="381794"/>
          </a:xfrm>
          <a:prstGeom prst="rect">
            <a:avLst/>
          </a:prstGeom>
          <a:solidFill>
            <a:srgbClr val="BA1F46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rgbClr val="BA1F46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04007" y="3734593"/>
            <a:ext cx="6172200" cy="685801"/>
          </a:xfrm>
        </p:spPr>
        <p:txBody>
          <a:bodyPr>
            <a:normAutofit/>
          </a:bodyPr>
          <a:lstStyle>
            <a:lvl1pPr algn="l">
              <a:defRPr sz="28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dirty="0" smtClean="0"/>
              <a:t>Health Protection Surveillance Centre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521" y="274701"/>
            <a:ext cx="9448085" cy="564293"/>
          </a:xfrm>
        </p:spPr>
        <p:txBody>
          <a:bodyPr>
            <a:normAutofit/>
          </a:bodyPr>
          <a:lstStyle>
            <a:lvl1pPr algn="l">
              <a:defRPr sz="28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067595"/>
            <a:ext cx="10971372" cy="5059988"/>
          </a:xfrm>
        </p:spPr>
        <p:txBody>
          <a:bodyPr/>
          <a:lstStyle>
            <a:lvl1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914606" y="6477794"/>
            <a:ext cx="2844430" cy="36521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6477794"/>
            <a:ext cx="12190413" cy="381794"/>
          </a:xfrm>
          <a:prstGeom prst="rect">
            <a:avLst/>
          </a:prstGeom>
          <a:solidFill>
            <a:srgbClr val="BA1F46"/>
          </a:solidFill>
          <a:ln>
            <a:solidFill>
              <a:srgbClr val="BA1F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rgbClr val="BA1F46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5806" y="76994"/>
            <a:ext cx="1027176" cy="85039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21" y="1067594"/>
            <a:ext cx="5384099" cy="5059989"/>
          </a:xfrm>
        </p:spPr>
        <p:txBody>
          <a:bodyPr>
            <a:normAutofit/>
          </a:bodyPr>
          <a:lstStyle>
            <a:lvl1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793" y="1067594"/>
            <a:ext cx="5384099" cy="5059989"/>
          </a:xfrm>
        </p:spPr>
        <p:txBody>
          <a:bodyPr>
            <a:normAutofit/>
          </a:bodyPr>
          <a:lstStyle>
            <a:lvl1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6477794"/>
            <a:ext cx="12190413" cy="381794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5806" y="76994"/>
            <a:ext cx="1027176" cy="850392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609521" y="274701"/>
            <a:ext cx="9448085" cy="564293"/>
          </a:xfrm>
        </p:spPr>
        <p:txBody>
          <a:bodyPr>
            <a:normAutofit/>
          </a:bodyPr>
          <a:lstStyle>
            <a:lvl1pPr algn="l">
              <a:defRPr sz="28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dirty="0" smtClean="0"/>
              <a:t>Slide title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1" y="274701"/>
            <a:ext cx="10971372" cy="1143265"/>
          </a:xfrm>
          <a:prstGeom prst="rect">
            <a:avLst/>
          </a:prstGeom>
        </p:spPr>
        <p:txBody>
          <a:bodyPr vert="horz" lIns="108850" tIns="54425" rIns="108850" bIns="54425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600571"/>
            <a:ext cx="10971372" cy="4527011"/>
          </a:xfrm>
          <a:prstGeom prst="rect">
            <a:avLst/>
          </a:prstGeom>
        </p:spPr>
        <p:txBody>
          <a:bodyPr vert="horz" lIns="108850" tIns="54425" rIns="108850" bIns="54425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521" y="6357822"/>
            <a:ext cx="2844430" cy="365210"/>
          </a:xfrm>
          <a:prstGeom prst="rect">
            <a:avLst/>
          </a:prstGeom>
        </p:spPr>
        <p:txBody>
          <a:bodyPr vert="horz" lIns="108850" tIns="54425" rIns="108850" bIns="54425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8" y="6357822"/>
            <a:ext cx="3860297" cy="365210"/>
          </a:xfrm>
          <a:prstGeom prst="rect">
            <a:avLst/>
          </a:prstGeom>
        </p:spPr>
        <p:txBody>
          <a:bodyPr vert="horz" lIns="108850" tIns="54425" rIns="108850" bIns="54425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6463" y="6357822"/>
            <a:ext cx="2844430" cy="365210"/>
          </a:xfrm>
          <a:prstGeom prst="rect">
            <a:avLst/>
          </a:prstGeom>
        </p:spPr>
        <p:txBody>
          <a:bodyPr vert="horz" lIns="108850" tIns="54425" rIns="108850" bIns="54425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</p:sldLayoutIdLst>
  <p:hf hdr="0" ftr="0" dt="0"/>
  <p:txStyles>
    <p:titleStyle>
      <a:lvl1pPr algn="ctr" defTabSz="1088502" rtl="0" eaLnBrk="1" latinLnBrk="0" hangingPunct="1">
        <a:spcBef>
          <a:spcPct val="0"/>
        </a:spcBef>
        <a:buNone/>
        <a:defRPr sz="5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8188" indent="-408188" algn="l" defTabSz="1088502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1pPr>
      <a:lvl2pPr marL="884408" indent="-340157" algn="l" defTabSz="1088502" rtl="0" eaLnBrk="1" latinLnBrk="0" hangingPunct="1">
        <a:spcBef>
          <a:spcPct val="20000"/>
        </a:spcBef>
        <a:buFont typeface="Arial" pitchFamily="34" charset="0"/>
        <a:buChar char="–"/>
        <a:defRPr sz="3300" kern="1200">
          <a:solidFill>
            <a:schemeClr val="tx1"/>
          </a:solidFill>
          <a:latin typeface="+mn-lt"/>
          <a:ea typeface="+mn-ea"/>
          <a:cs typeface="+mn-cs"/>
        </a:defRPr>
      </a:lvl2pPr>
      <a:lvl3pPr marL="1360627" indent="-272125" algn="l" defTabSz="1088502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1904878" indent="-272125" algn="l" defTabSz="1088502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49129" indent="-272125" algn="l" defTabSz="1088502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993380" indent="-272125" algn="l" defTabSz="1088502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631" indent="-272125" algn="l" defTabSz="1088502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882" indent="-272125" algn="l" defTabSz="1088502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6132" indent="-272125" algn="l" defTabSz="1088502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44251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88502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32753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77004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721254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65505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809756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354007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8.emf"/><Relationship Id="rId4" Type="http://schemas.openxmlformats.org/officeDocument/2006/relationships/image" Target="../media/image27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emf"/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emf"/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5.emf"/><Relationship Id="rId4" Type="http://schemas.openxmlformats.org/officeDocument/2006/relationships/image" Target="../media/image34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emf"/><Relationship Id="rId2" Type="http://schemas.openxmlformats.org/officeDocument/2006/relationships/image" Target="../media/image36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9.emf"/><Relationship Id="rId4" Type="http://schemas.openxmlformats.org/officeDocument/2006/relationships/image" Target="../media/image38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emf"/><Relationship Id="rId2" Type="http://schemas.openxmlformats.org/officeDocument/2006/relationships/image" Target="../media/image40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3.emf"/><Relationship Id="rId4" Type="http://schemas.openxmlformats.org/officeDocument/2006/relationships/image" Target="../media/image42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emf"/><Relationship Id="rId2" Type="http://schemas.openxmlformats.org/officeDocument/2006/relationships/image" Target="../media/image44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6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psc.ie/a-z/gastroenteric/" TargetMode="External"/><Relationship Id="rId2" Type="http://schemas.openxmlformats.org/officeDocument/2006/relationships/hyperlink" Target="http://www.hpsc.ie/a-z/outbreaks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emf"/><Relationship Id="rId4" Type="http://schemas.openxmlformats.org/officeDocument/2006/relationships/image" Target="../media/image9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7" Type="http://schemas.openxmlformats.org/officeDocument/2006/relationships/image" Target="../media/image15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emf"/><Relationship Id="rId5" Type="http://schemas.openxmlformats.org/officeDocument/2006/relationships/image" Target="../media/image13.emf"/><Relationship Id="rId4" Type="http://schemas.openxmlformats.org/officeDocument/2006/relationships/image" Target="../media/image12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emf"/><Relationship Id="rId4" Type="http://schemas.openxmlformats.org/officeDocument/2006/relationships/image" Target="../media/image2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304006" y="4572794"/>
            <a:ext cx="11658600" cy="838200"/>
          </a:xfrm>
        </p:spPr>
        <p:txBody>
          <a:bodyPr>
            <a:noAutofit/>
          </a:bodyPr>
          <a:lstStyle/>
          <a:p>
            <a:pPr algn="ctr"/>
            <a:r>
              <a:rPr lang="en-IE" sz="2200" dirty="0"/>
              <a:t>Surveillance of </a:t>
            </a:r>
            <a:r>
              <a:rPr lang="en-IE" sz="2200" dirty="0" smtClean="0"/>
              <a:t>Infectious Intestinal Disease (IID) in </a:t>
            </a:r>
            <a:r>
              <a:rPr lang="en-IE" sz="2200" dirty="0"/>
              <a:t>Ireland: </a:t>
            </a:r>
          </a:p>
          <a:p>
            <a:pPr algn="ctr"/>
            <a:r>
              <a:rPr lang="en-IE" sz="2200" dirty="0"/>
              <a:t>Q1 2019 provisional data</a:t>
            </a:r>
          </a:p>
        </p:txBody>
      </p:sp>
      <p:sp>
        <p:nvSpPr>
          <p:cNvPr id="8" name="Subtitle 6"/>
          <p:cNvSpPr txBox="1">
            <a:spLocks/>
          </p:cNvSpPr>
          <p:nvPr/>
        </p:nvSpPr>
        <p:spPr>
          <a:xfrm>
            <a:off x="331787" y="3810794"/>
            <a:ext cx="11658600" cy="838200"/>
          </a:xfrm>
          <a:prstGeom prst="rect">
            <a:avLst/>
          </a:prstGeom>
        </p:spPr>
        <p:txBody>
          <a:bodyPr vert="horz" lIns="108850" tIns="54425" rIns="108850" bIns="54425" rtlCol="0">
            <a:normAutofit/>
          </a:bodyPr>
          <a:lstStyle>
            <a:lvl1pPr marL="0" indent="0" algn="l" defTabSz="1088502" rtl="0" eaLnBrk="1" latinLnBrk="0" hangingPunct="1">
              <a:spcBef>
                <a:spcPct val="20000"/>
              </a:spcBef>
              <a:buFont typeface="Arial" pitchFamily="34" charset="0"/>
              <a:buNone/>
              <a:defRPr sz="3200" b="1" kern="12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544251" indent="0" algn="ctr" defTabSz="1088502" rtl="0" eaLnBrk="1" latinLnBrk="0" hangingPunct="1">
              <a:spcBef>
                <a:spcPct val="20000"/>
              </a:spcBef>
              <a:buFont typeface="Arial" pitchFamily="34" charset="0"/>
              <a:buNone/>
              <a:defRPr sz="3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88502" indent="0" algn="ctr" defTabSz="1088502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32753" indent="0" algn="ctr" defTabSz="1088502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177004" indent="0" algn="ctr" defTabSz="1088502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721254" indent="0" algn="ctr" defTabSz="1088502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265505" indent="0" algn="ctr" defTabSz="1088502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809756" indent="0" algn="ctr" defTabSz="1088502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354007" indent="0" algn="ctr" defTabSz="1088502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sz="2700" dirty="0" smtClean="0"/>
              <a:t>Health Protection Surveillance Centre</a:t>
            </a:r>
            <a:endParaRPr lang="en-IE" sz="2700" dirty="0"/>
          </a:p>
        </p:txBody>
      </p:sp>
      <p:sp>
        <p:nvSpPr>
          <p:cNvPr id="3" name="Rectangle 2"/>
          <p:cNvSpPr/>
          <p:nvPr/>
        </p:nvSpPr>
        <p:spPr>
          <a:xfrm>
            <a:off x="9905206" y="5639594"/>
            <a:ext cx="1378904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7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July, 2019 </a:t>
            </a:r>
            <a:endParaRPr lang="en-US" sz="17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0052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Shigellosis </a:t>
            </a:r>
            <a:r>
              <a:rPr lang="en-IE" dirty="0"/>
              <a:t>in Ireland, Q1 2019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406" y="1067594"/>
            <a:ext cx="5715000" cy="9979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794" y="1067594"/>
            <a:ext cx="5230812" cy="141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5206" y="3048794"/>
            <a:ext cx="7637896" cy="3320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3806" y="2667794"/>
            <a:ext cx="894082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125160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Listeriosis </a:t>
            </a:r>
            <a:r>
              <a:rPr lang="en-IE" dirty="0"/>
              <a:t>in Ireland, Q1 2019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6824" y="2999748"/>
            <a:ext cx="7847012" cy="3105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4606" y="2491951"/>
            <a:ext cx="8534400" cy="5293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205" y="991394"/>
            <a:ext cx="6371365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116179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Cryptosporidiosis in </a:t>
            </a:r>
            <a:r>
              <a:rPr lang="en-IE" dirty="0"/>
              <a:t>Ireland, Q1 2019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5806" y="1143794"/>
            <a:ext cx="6184900" cy="989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2806" y="2867025"/>
            <a:ext cx="7656230" cy="35345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006" y="2515394"/>
            <a:ext cx="8762943" cy="2754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806" y="959644"/>
            <a:ext cx="6565900" cy="1173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19368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Giardiasis in </a:t>
            </a:r>
            <a:r>
              <a:rPr lang="en-IE" dirty="0"/>
              <a:t>Ireland, Q1 2019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2806" y="1045492"/>
            <a:ext cx="5257800" cy="1012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006" y="2896394"/>
            <a:ext cx="7391400" cy="3539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2406" y="2591594"/>
            <a:ext cx="7988302" cy="2510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406" y="915194"/>
            <a:ext cx="6869987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317550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806" y="198501"/>
            <a:ext cx="9448085" cy="564293"/>
          </a:xfrm>
        </p:spPr>
        <p:txBody>
          <a:bodyPr/>
          <a:lstStyle/>
          <a:p>
            <a:r>
              <a:rPr lang="en-IE" dirty="0" smtClean="0"/>
              <a:t>Noroviral infection </a:t>
            </a:r>
            <a:r>
              <a:rPr lang="en-IE" dirty="0"/>
              <a:t>in Ireland, Q1 2019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0407" y="838995"/>
            <a:ext cx="5562599" cy="20275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406" y="762794"/>
            <a:ext cx="5225766" cy="17740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0406" y="3124995"/>
            <a:ext cx="8332218" cy="327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1405" y="2896394"/>
            <a:ext cx="9841377" cy="2501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47915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Rotaviral </a:t>
            </a:r>
            <a:r>
              <a:rPr lang="en-IE" dirty="0"/>
              <a:t>infection in Ireland, Q1 2019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9806" y="2058194"/>
            <a:ext cx="6904038" cy="302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4384" y="1677194"/>
            <a:ext cx="6090021" cy="212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406" y="1600994"/>
            <a:ext cx="4659312" cy="2546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620406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Further Information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IE" dirty="0" smtClean="0"/>
              <a:t>Further information on IID pathogens can </a:t>
            </a:r>
            <a:r>
              <a:rPr lang="en-IE" dirty="0"/>
              <a:t>be found at </a:t>
            </a:r>
          </a:p>
          <a:p>
            <a:pPr>
              <a:buFontTx/>
              <a:buChar char="-"/>
            </a:pPr>
            <a:endParaRPr lang="en-IE" dirty="0" smtClean="0">
              <a:hlinkClick r:id="rId2"/>
            </a:endParaRPr>
          </a:p>
          <a:p>
            <a:pPr>
              <a:buFontTx/>
              <a:buChar char="-"/>
            </a:pPr>
            <a:r>
              <a:rPr lang="en-IE" dirty="0" smtClean="0">
                <a:hlinkClick r:id="rId3"/>
              </a:rPr>
              <a:t>https://</a:t>
            </a:r>
            <a:r>
              <a:rPr lang="en-IE" dirty="0">
                <a:hlinkClick r:id="rId3"/>
              </a:rPr>
              <a:t>www.hpsc.ie/a-z/gastroenteric</a:t>
            </a:r>
            <a:r>
              <a:rPr lang="en-IE" dirty="0" smtClean="0">
                <a:hlinkClick r:id="rId3"/>
              </a:rPr>
              <a:t>/</a:t>
            </a:r>
            <a:endParaRPr lang="en-IE" dirty="0" smtClean="0"/>
          </a:p>
          <a:p>
            <a:pPr>
              <a:buFontTx/>
              <a:buChar char="-"/>
            </a:pPr>
            <a:endParaRPr lang="en-IE" dirty="0"/>
          </a:p>
          <a:p>
            <a:pPr>
              <a:buFontTx/>
              <a:buChar char="-"/>
            </a:pP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428470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IE" dirty="0"/>
              <a:t>Provisional data, Q1 2019 </a:t>
            </a:r>
            <a:endParaRPr lang="en-US" sz="1200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715" y="1068388"/>
            <a:ext cx="10708982" cy="5059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52017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Key Points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069477"/>
            <a:ext cx="10971213" cy="5057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030247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21" y="153194"/>
            <a:ext cx="9448085" cy="564293"/>
          </a:xfrm>
        </p:spPr>
        <p:txBody>
          <a:bodyPr/>
          <a:lstStyle/>
          <a:p>
            <a:r>
              <a:rPr lang="en-IE" dirty="0" smtClean="0"/>
              <a:t>IID disease notifications in Q1 2019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406" y="5791993"/>
            <a:ext cx="12573000" cy="5707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006" y="800836"/>
            <a:ext cx="6934200" cy="48933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520067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Campylobacter </a:t>
            </a:r>
            <a:r>
              <a:rPr lang="en-IE" dirty="0"/>
              <a:t>infection in Ireland, Q1 2019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206" y="1219994"/>
            <a:ext cx="6565900" cy="1173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006" y="1331120"/>
            <a:ext cx="5548312" cy="1062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6206" y="2635207"/>
            <a:ext cx="8309768" cy="26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006" y="2972594"/>
            <a:ext cx="5702300" cy="3105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755513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Salmonellosis</a:t>
            </a:r>
            <a:r>
              <a:rPr lang="en-IE" i="1" dirty="0" smtClean="0"/>
              <a:t> </a:t>
            </a:r>
            <a:r>
              <a:rPr lang="en-IE" dirty="0" smtClean="0"/>
              <a:t>in Ireland, Q1 2019</a:t>
            </a:r>
            <a:endParaRPr lang="en-IE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406" y="1143794"/>
            <a:ext cx="6565900" cy="1155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4406" y="1291431"/>
            <a:ext cx="5014912" cy="1008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406" y="2894807"/>
            <a:ext cx="7115175" cy="1403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405" y="4344194"/>
            <a:ext cx="6565901" cy="6391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4406" y="2894807"/>
            <a:ext cx="3644900" cy="2592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14032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Salmonellosis in </a:t>
            </a:r>
            <a:r>
              <a:rPr lang="en-IE" dirty="0"/>
              <a:t>Ireland, Q1 2019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006" y="1815640"/>
            <a:ext cx="8656444" cy="44535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6826" y="1143794"/>
            <a:ext cx="7895594" cy="773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459018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</a:t>
            </a:r>
            <a:r>
              <a:rPr lang="en-US" dirty="0" smtClean="0"/>
              <a:t>erotoxigenic </a:t>
            </a:r>
            <a:r>
              <a:rPr lang="en-US" i="1" dirty="0" smtClean="0"/>
              <a:t>E. coli </a:t>
            </a:r>
            <a:r>
              <a:rPr lang="en-US" dirty="0" smtClean="0"/>
              <a:t>(VTEC) in Ireland, Q1 2019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997" y="991394"/>
            <a:ext cx="9320409" cy="12981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006" y="2896394"/>
            <a:ext cx="7620000" cy="3538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476" y="2515394"/>
            <a:ext cx="10114130" cy="34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189974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Verotoxigenic </a:t>
            </a:r>
            <a:r>
              <a:rPr lang="en-US" i="1" dirty="0"/>
              <a:t>E. coli </a:t>
            </a:r>
            <a:r>
              <a:rPr lang="en-US" dirty="0"/>
              <a:t>(VTEC) in Ireland, Q1 2019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6538" y="3468688"/>
            <a:ext cx="7319323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6446" y="961083"/>
            <a:ext cx="5029200" cy="672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525" y="1058209"/>
            <a:ext cx="5836682" cy="14131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6607" y="1646687"/>
            <a:ext cx="5791199" cy="13364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72412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6120</TotalTime>
  <Words>145</Words>
  <Application>Microsoft Office PowerPoint</Application>
  <PresentationFormat>Custom</PresentationFormat>
  <Paragraphs>36</Paragraphs>
  <Slides>16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PowerPoint Presentation</vt:lpstr>
      <vt:lpstr>Provisional data, Q1 2019 </vt:lpstr>
      <vt:lpstr>Key Points</vt:lpstr>
      <vt:lpstr>IID disease notifications in Q1 2019</vt:lpstr>
      <vt:lpstr>Campylobacter infection in Ireland, Q1 2019</vt:lpstr>
      <vt:lpstr>Salmonellosis in Ireland, Q1 2019</vt:lpstr>
      <vt:lpstr>Salmonellosis in Ireland, Q1 2019</vt:lpstr>
      <vt:lpstr>Verotoxigenic E. coli (VTEC) in Ireland, Q1 2019</vt:lpstr>
      <vt:lpstr>Verotoxigenic E. coli (VTEC) in Ireland, Q1 2019</vt:lpstr>
      <vt:lpstr>Shigellosis in Ireland, Q1 2019</vt:lpstr>
      <vt:lpstr>Listeriosis in Ireland, Q1 2019</vt:lpstr>
      <vt:lpstr>Cryptosporidiosis in Ireland, Q1 2019</vt:lpstr>
      <vt:lpstr>Giardiasis in Ireland, Q1 2019</vt:lpstr>
      <vt:lpstr>Noroviral infection in Ireland, Q1 2019</vt:lpstr>
      <vt:lpstr>Rotaviral infection in Ireland, Q1 2019</vt:lpstr>
      <vt:lpstr>Further Information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Kirsty Mackenzie</dc:creator>
  <cp:lastModifiedBy>Fiona Cloak</cp:lastModifiedBy>
  <cp:revision>78</cp:revision>
  <cp:lastPrinted>2019-07-12T13:28:58Z</cp:lastPrinted>
  <dcterms:created xsi:type="dcterms:W3CDTF">2006-08-16T00:00:00Z</dcterms:created>
  <dcterms:modified xsi:type="dcterms:W3CDTF">2019-08-16T10:02:49Z</dcterms:modified>
</cp:coreProperties>
</file>